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Dela Gothic One"/>
      <p:regular r:id="rId14"/>
    </p:embeddedFont>
    <p:embeddedFont>
      <p:font typeface="Dela Gothic One"/>
      <p:regular r:id="rId15"/>
    </p:embeddedFont>
    <p:embeddedFont>
      <p:font typeface="DM Sans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83231" y="1779627"/>
            <a:ext cx="5473660" cy="3420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C91313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Retrieval-Augmented Generation (RAG)</a:t>
            </a:r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for Enterprise-Grade Chatbots with Hallucination Control and Reinforcement Learning-Based Retrieval Optimization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758309" y="1454706"/>
            <a:ext cx="30480" cy="4070271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5" name="Text 2"/>
          <p:cNvSpPr/>
          <p:nvPr/>
        </p:nvSpPr>
        <p:spPr>
          <a:xfrm>
            <a:off x="1083231" y="60936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Aparna 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58309" y="5768697"/>
            <a:ext cx="30480" cy="1006078"/>
          </a:xfrm>
          <a:prstGeom prst="rect">
            <a:avLst/>
          </a:prstGeom>
          <a:solidFill>
            <a:srgbClr val="C91313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215872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3196352"/>
            <a:ext cx="131137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project will follow these major steps: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758309" y="3873460"/>
            <a:ext cx="13113782" cy="2197418"/>
          </a:xfrm>
          <a:prstGeom prst="roundRect">
            <a:avLst>
              <a:gd name="adj" fmla="val 414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259223" y="4097655"/>
            <a:ext cx="611195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(a) Knowledge Base (KB) Setup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82504" y="4655106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 domain-specific documents (e.g., HR policies, university regulations, or legal sections).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82504" y="5077539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 and preprocess text, split into chunks, and embed using a transformer-based embedding model.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82504" y="5499973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 embeddings in a vector database (FAISS/Chroma).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758309" y="3016091"/>
            <a:ext cx="13113782" cy="2197418"/>
          </a:xfrm>
          <a:prstGeom prst="roundRect">
            <a:avLst>
              <a:gd name="adj" fmla="val 414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358640" y="3240286"/>
            <a:ext cx="5913001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(b) RAG Pipeline Construction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82504" y="3797737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a retrieval-augmented generation chatbot.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82504" y="4220170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each query, retrieve top-k relevant chunks from the KB.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82504" y="4642604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Pass retrieved chunks + query to an LLM for grounded response generation.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758309" y="2925723"/>
            <a:ext cx="13113782" cy="2378154"/>
          </a:xfrm>
          <a:prstGeom prst="roundRect">
            <a:avLst>
              <a:gd name="adj" fmla="val 3826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904881" y="3172778"/>
            <a:ext cx="1082063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(c) Reinforcement Learning for Retrieval Optimization 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5604748" y="373022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C91313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(Novelty #1)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05364" y="4287679"/>
            <a:ext cx="126196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 a retrieval policy to dynamically select the optimal number of documents (k) to balance accuracy and cost (tokens). 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05364" y="4710113"/>
            <a:ext cx="126196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reward signals based on response correctness and retrieval efficiency.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758309" y="2925723"/>
            <a:ext cx="13113782" cy="2378154"/>
          </a:xfrm>
          <a:prstGeom prst="roundRect">
            <a:avLst>
              <a:gd name="adj" fmla="val 3826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866078" y="3172778"/>
            <a:ext cx="689812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(d) Hallucination Detection Module 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5604748" y="373022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C91313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(Novelty #2)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05364" y="4287679"/>
            <a:ext cx="126196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 generated responses with retrieved evidence to detect unsupported or fabricated content.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05364" y="4710113"/>
            <a:ext cx="126196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Techniques: embedding similarity, natural language inference (NLI), or SelfCheckGPT-style re-generation.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2635925"/>
            <a:ext cx="77900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(e) Evaluation &amp; Testing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3673554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01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4011097"/>
            <a:ext cx="6448544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7" name="Text 4"/>
          <p:cNvSpPr/>
          <p:nvPr/>
        </p:nvSpPr>
        <p:spPr>
          <a:xfrm>
            <a:off x="758309" y="4180284"/>
            <a:ext cx="5603200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Performance Measurement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58309" y="4737735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Measure performance using both automated metrics (BLEU, ROUGE, F1, retrieval accuracy) and human evaluation.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423428" y="3673554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23428" y="4011097"/>
            <a:ext cx="6448663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1" name="Text 8"/>
          <p:cNvSpPr/>
          <p:nvPr/>
        </p:nvSpPr>
        <p:spPr>
          <a:xfrm>
            <a:off x="7423428" y="4180284"/>
            <a:ext cx="4480560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Comparative Analysis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423428" y="4737735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 baseline RAG chatbot vs. RL-optimized + hallucination-controlled version.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1462564"/>
            <a:ext cx="64606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C91313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Expected Outcome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58309" y="2500193"/>
            <a:ext cx="4226838" cy="2376607"/>
          </a:xfrm>
          <a:prstGeom prst="roundRect">
            <a:avLst>
              <a:gd name="adj" fmla="val 3829"/>
            </a:avLst>
          </a:prstGeom>
          <a:solidFill>
            <a:srgbClr val="000000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76469" y="2747248"/>
            <a:ext cx="31903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Working Prototype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05364" y="3233380"/>
            <a:ext cx="373272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working enterprise-grade chatbot prototype (Streamlit/Gradio app) capable of answering domain-specific queries accurately.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2500193"/>
            <a:ext cx="4226838" cy="2376607"/>
          </a:xfrm>
          <a:prstGeom prst="roundRect">
            <a:avLst>
              <a:gd name="adj" fmla="val 3829"/>
            </a:avLst>
          </a:prstGeom>
          <a:solidFill>
            <a:srgbClr val="000000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48776" y="2747248"/>
            <a:ext cx="373272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Reduced Hallucination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8776" y="3589615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Reduced hallucination rate, demonstrated via a hallucination detection module.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5134" y="2500193"/>
            <a:ext cx="4226957" cy="2376607"/>
          </a:xfrm>
          <a:prstGeom prst="roundRect">
            <a:avLst>
              <a:gd name="adj" fmla="val 3829"/>
            </a:avLst>
          </a:prstGeom>
          <a:solidFill>
            <a:srgbClr val="000000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45779" y="2747248"/>
            <a:ext cx="342566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92189" y="3233380"/>
            <a:ext cx="37328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cost-efficiency and accuracy through reinforcement learning optimization of retrieval.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58309" y="5093375"/>
            <a:ext cx="13113782" cy="1673662"/>
          </a:xfrm>
          <a:prstGeom prst="roundRect">
            <a:avLst>
              <a:gd name="adj" fmla="val 5437"/>
            </a:avLst>
          </a:prstGeom>
          <a:solidFill>
            <a:srgbClr val="000000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370314" y="5340429"/>
            <a:ext cx="38896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Comprehensive Report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5364" y="5826562"/>
            <a:ext cx="1261967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capstone report highlighting: Research foundation (2024 RAG &amp; FACTS papers). Novel contributions (RL retrieval + hallucination detection). Industry applicability (secure, scalable, enterprise-ready chatbot).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2025-10-06T17:16:30Z</dcterms:created>
  <dcterms:modified xsi:type="dcterms:W3CDTF">2025-10-06T17:16:30Z</dcterms:modified>
</cp:coreProperties>
</file>